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svg" ContentType="image/svg"/>
  <Override PartName="/ppt/media/image5.png" ContentType="image/png"/>
  <Override PartName="/ppt/media/image3.png" ContentType="image/png"/>
  <Override PartName="/ppt/media/image4.svg" ContentType="image/svg"/>
  <Override PartName="/ppt/media/image7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8269FF-D801-40F9-9DFD-81598D80378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9754A5-307C-44BF-BF39-1B4D9288AE3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5367DE-553B-45CC-AA46-49EC4563FA9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CC78DA-405A-4C38-AE3F-E0AE5F99462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77BAF78-10D8-49DD-9BA0-F814651729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044233-73E5-4EB3-8013-59832D65B13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EECCFC-5640-46E1-BF9E-D3C21D8FB9C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D689-9FBB-4E99-8F3F-223AD38E4B6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AAF8C3-57BE-4BF9-8DCA-657C8998686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E2E0A7-D971-49F6-95B7-4901E2AA519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18E8FF-E3A9-4AC1-8037-1AF7BF12095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huggingface.co/datasets/codesignal/lending-club-loan-accepted/blob/main/accepted_2007_to_2018Q4.csv" TargetMode="External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60" name="Freeform 5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TextBox 6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" name="Group 7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63" name="Freeform 8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TextBox 9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5" name="Freeform 10"/>
          <p:cNvSpPr/>
          <p:nvPr/>
        </p:nvSpPr>
        <p:spPr>
          <a:xfrm flipH="1">
            <a:off x="17258760" y="3085200"/>
            <a:ext cx="4518360" cy="3939480"/>
          </a:xfrm>
          <a:custGeom>
            <a:avLst/>
            <a:gdLst>
              <a:gd name="textAreaLeft" fmla="*/ -360 w 4518360"/>
              <a:gd name="textAreaRight" fmla="*/ 451836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Freeform 11"/>
          <p:cNvSpPr/>
          <p:nvPr/>
        </p:nvSpPr>
        <p:spPr>
          <a:xfrm>
            <a:off x="-3411720" y="3173400"/>
            <a:ext cx="4518360" cy="3939480"/>
          </a:xfrm>
          <a:custGeom>
            <a:avLst/>
            <a:gdLst>
              <a:gd name="textAreaLeft" fmla="*/ 0 w 4518360"/>
              <a:gd name="textAreaRight" fmla="*/ 451872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7" name="Group 12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68" name="Freeform 13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TextBox 14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0" name="Google Shape;227;p29"/>
          <p:cNvSpPr/>
          <p:nvPr/>
        </p:nvSpPr>
        <p:spPr>
          <a:xfrm>
            <a:off x="1944360" y="3305520"/>
            <a:ext cx="14477760" cy="34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7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Strategic Lending Insights: A Comprehensive Analysis of Bank Loan Data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2"/>
          <p:cNvSpPr/>
          <p:nvPr/>
        </p:nvSpPr>
        <p:spPr>
          <a:xfrm>
            <a:off x="2666880" y="132480"/>
            <a:ext cx="12386520" cy="18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642"/>
              </a:lnSpc>
            </a:pPr>
            <a:r>
              <a:rPr b="1" lang="en-US" sz="7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CONCLUSION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1" name="Group 3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72" name="Freeform 4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" name="TextBox 5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74" name="Group 6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75" name="Freeform 7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TextBox 8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77" name="Group 11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78" name="Freeform 12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TextBox 13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80" name="TextBox 13"/>
          <p:cNvSpPr/>
          <p:nvPr/>
        </p:nvSpPr>
        <p:spPr>
          <a:xfrm>
            <a:off x="1621440" y="3543480"/>
            <a:ext cx="14477760" cy="38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Data-driven insights</a:t>
            </a: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enable a deep understanding of loan performance and borrower behavior . Findings support </a:t>
            </a: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strategic, risk-aware decision-making</a:t>
            </a: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to improve efficiency and lending outcomes . </a:t>
            </a: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Predictive analytics and continuous monitoring</a:t>
            </a: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 are key to managing risk and driving growth . To stay competitive, the bank must </a:t>
            </a: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invest in advanced analytics and adapt to evolving market needs</a:t>
            </a: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/>
          <p:nvPr/>
        </p:nvSpPr>
        <p:spPr>
          <a:xfrm>
            <a:off x="2937960" y="1053360"/>
            <a:ext cx="12386520" cy="18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642"/>
              </a:lnSpc>
            </a:pPr>
            <a:r>
              <a:rPr b="1" lang="en-US" sz="7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Team Members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83" name="Freeform 4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TextBox 5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85" name="Group 6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86" name="Freeform 7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TextBox 8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88" name="Freeform 9"/>
          <p:cNvSpPr/>
          <p:nvPr/>
        </p:nvSpPr>
        <p:spPr>
          <a:xfrm flipH="1">
            <a:off x="17258760" y="3085200"/>
            <a:ext cx="4518360" cy="3939480"/>
          </a:xfrm>
          <a:custGeom>
            <a:avLst/>
            <a:gdLst>
              <a:gd name="textAreaLeft" fmla="*/ -360 w 4518360"/>
              <a:gd name="textAreaRight" fmla="*/ 451836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Freeform 10"/>
          <p:cNvSpPr/>
          <p:nvPr/>
        </p:nvSpPr>
        <p:spPr>
          <a:xfrm>
            <a:off x="-3486600" y="3085200"/>
            <a:ext cx="4518360" cy="3939480"/>
          </a:xfrm>
          <a:custGeom>
            <a:avLst/>
            <a:gdLst>
              <a:gd name="textAreaLeft" fmla="*/ 0 w 4518360"/>
              <a:gd name="textAreaRight" fmla="*/ 451872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0" name="Group 11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91" name="Freeform 12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" name="TextBox 13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93" name="TextBox 13"/>
          <p:cNvSpPr/>
          <p:nvPr/>
        </p:nvSpPr>
        <p:spPr>
          <a:xfrm>
            <a:off x="3387600" y="3619440"/>
            <a:ext cx="8229240" cy="378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Vikram Maram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Abhinav Reddy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Gayathri Belide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Srinija Kore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Tulika Polarouthu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2"/>
          <p:cNvSpPr/>
          <p:nvPr/>
        </p:nvSpPr>
        <p:spPr>
          <a:xfrm>
            <a:off x="2656440" y="800280"/>
            <a:ext cx="12975120" cy="186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642"/>
              </a:lnSpc>
            </a:pPr>
            <a:r>
              <a:rPr b="1" lang="en-US" sz="8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Quote of the Day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5" name="Group 3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96" name="Freeform 4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TextBox 5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98" name="Group 6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99" name="Freeform 7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" name="TextBox 8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01" name="Freeform 9"/>
          <p:cNvSpPr/>
          <p:nvPr/>
        </p:nvSpPr>
        <p:spPr>
          <a:xfrm flipH="1">
            <a:off x="17258760" y="3085200"/>
            <a:ext cx="4518360" cy="3939480"/>
          </a:xfrm>
          <a:custGeom>
            <a:avLst/>
            <a:gdLst>
              <a:gd name="textAreaLeft" fmla="*/ -360 w 4518360"/>
              <a:gd name="textAreaRight" fmla="*/ 451836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Freeform 10"/>
          <p:cNvSpPr/>
          <p:nvPr/>
        </p:nvSpPr>
        <p:spPr>
          <a:xfrm>
            <a:off x="-3486600" y="3085200"/>
            <a:ext cx="4518360" cy="3939480"/>
          </a:xfrm>
          <a:custGeom>
            <a:avLst/>
            <a:gdLst>
              <a:gd name="textAreaLeft" fmla="*/ 0 w 4518360"/>
              <a:gd name="textAreaRight" fmla="*/ 451872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3" name="Group 11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204" name="Freeform 12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" name="TextBox 13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06" name="Google Shape;333;p34"/>
          <p:cNvSpPr/>
          <p:nvPr/>
        </p:nvSpPr>
        <p:spPr>
          <a:xfrm>
            <a:off x="2657520" y="3695760"/>
            <a:ext cx="12566880" cy="62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0" bIns="9144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7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Behind every data point is a person. Behind every loan, a life story.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2"/>
          <p:cNvSpPr/>
          <p:nvPr/>
        </p:nvSpPr>
        <p:spPr>
          <a:xfrm>
            <a:off x="2950560" y="4013280"/>
            <a:ext cx="12386520" cy="20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642"/>
              </a:lnSpc>
            </a:pPr>
            <a:r>
              <a:rPr b="1" lang="en-US" sz="11890" strike="noStrike" u="none">
                <a:solidFill>
                  <a:srgbClr val="000000"/>
                </a:solidFill>
                <a:effectLst/>
                <a:uFillTx/>
                <a:latin typeface="Century Gothic Paneuropean Bold"/>
                <a:ea typeface="Century Gothic Paneuropean Bold"/>
              </a:rPr>
              <a:t>THANK YOU</a:t>
            </a:r>
            <a:endParaRPr b="0" lang="en-US" sz="118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8" name="Group 3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209" name="Freeform 4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" name="TextBox 5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11" name="Group 6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212" name="Freeform 7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" name="TextBox 8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14" name="Freeform 9"/>
          <p:cNvSpPr/>
          <p:nvPr/>
        </p:nvSpPr>
        <p:spPr>
          <a:xfrm flipH="1">
            <a:off x="17258760" y="3085200"/>
            <a:ext cx="4518360" cy="3939480"/>
          </a:xfrm>
          <a:custGeom>
            <a:avLst/>
            <a:gdLst>
              <a:gd name="textAreaLeft" fmla="*/ -360 w 4518360"/>
              <a:gd name="textAreaRight" fmla="*/ 451836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Freeform 10"/>
          <p:cNvSpPr/>
          <p:nvPr/>
        </p:nvSpPr>
        <p:spPr>
          <a:xfrm>
            <a:off x="-3486600" y="3085200"/>
            <a:ext cx="4518360" cy="3939480"/>
          </a:xfrm>
          <a:custGeom>
            <a:avLst/>
            <a:gdLst>
              <a:gd name="textAreaLeft" fmla="*/ 0 w 4518360"/>
              <a:gd name="textAreaRight" fmla="*/ 451872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6" name="Group 11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217" name="Freeform 12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TextBox 13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72" name="Freeform 3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TextBox 4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74" name="Group 5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75" name="Freeform 6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49484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TextBox 7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7" name="TextBox 8"/>
          <p:cNvSpPr/>
          <p:nvPr/>
        </p:nvSpPr>
        <p:spPr>
          <a:xfrm>
            <a:off x="4875480" y="1693080"/>
            <a:ext cx="8536680" cy="13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469"/>
              </a:lnSpc>
            </a:pPr>
            <a:r>
              <a:rPr b="1" lang="en-US" sz="8190" strike="noStrike" u="none">
                <a:solidFill>
                  <a:srgbClr val="000000"/>
                </a:solidFill>
                <a:effectLst/>
                <a:uFillTx/>
                <a:latin typeface="Century Gothic Paneuropean Bold"/>
                <a:ea typeface="Century Gothic Paneuropean Bold"/>
              </a:rPr>
              <a:t>Contents</a:t>
            </a:r>
            <a:endParaRPr b="0" lang="en-US" sz="8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Freeform 10"/>
          <p:cNvSpPr/>
          <p:nvPr/>
        </p:nvSpPr>
        <p:spPr>
          <a:xfrm flipH="1">
            <a:off x="17258760" y="3085200"/>
            <a:ext cx="4518360" cy="3939480"/>
          </a:xfrm>
          <a:custGeom>
            <a:avLst/>
            <a:gdLst>
              <a:gd name="textAreaLeft" fmla="*/ -360 w 4518360"/>
              <a:gd name="textAreaRight" fmla="*/ 451836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Freeform 11"/>
          <p:cNvSpPr/>
          <p:nvPr/>
        </p:nvSpPr>
        <p:spPr>
          <a:xfrm>
            <a:off x="-3486600" y="3085200"/>
            <a:ext cx="4518360" cy="3939480"/>
          </a:xfrm>
          <a:custGeom>
            <a:avLst/>
            <a:gdLst>
              <a:gd name="textAreaLeft" fmla="*/ 0 w 4518360"/>
              <a:gd name="textAreaRight" fmla="*/ 4518720 w 4518360"/>
              <a:gd name="textAreaTop" fmla="*/ 0 h 3939480"/>
              <a:gd name="textAreaBottom" fmla="*/ 3939840 h 3939480"/>
            </a:gdLst>
            <a:ahLst/>
            <a:cxnLst/>
            <a:rect l="textAreaLeft" t="textAreaTop" r="textAreaRight" b="textAreaBottom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0" name="Group 12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81" name="Freeform 13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TextBox 14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3" name="TextBox 14"/>
          <p:cNvSpPr/>
          <p:nvPr/>
        </p:nvSpPr>
        <p:spPr>
          <a:xfrm>
            <a:off x="2469600" y="3547080"/>
            <a:ext cx="10743840" cy="34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Introduction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Project Overview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Tools &amp; Technologies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Meet the Borrowers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Key Takeaways and Conclusion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2"/>
          <p:cNvSpPr/>
          <p:nvPr/>
        </p:nvSpPr>
        <p:spPr>
          <a:xfrm>
            <a:off x="4816440" y="643680"/>
            <a:ext cx="8536680" cy="13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469"/>
              </a:lnSpc>
            </a:pPr>
            <a:r>
              <a:rPr b="1" lang="en-US" sz="7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INTRODUCTION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5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86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8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89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49484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91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92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4" name="TextBox 16"/>
          <p:cNvSpPr/>
          <p:nvPr/>
        </p:nvSpPr>
        <p:spPr>
          <a:xfrm>
            <a:off x="4816440" y="2540520"/>
            <a:ext cx="1202616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This project aims to analyze bank loan data to identify trends, borrower behaviors, and risk patterns. The goal is to improve loan approval accuracy, minimize defaults, and build a more human-centered lending strategy.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Box 3"/>
          <p:cNvSpPr/>
          <p:nvPr/>
        </p:nvSpPr>
        <p:spPr>
          <a:xfrm>
            <a:off x="1440000" y="2540520"/>
            <a:ext cx="331272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93120" defTabSz="914400">
              <a:lnSpc>
                <a:spcPts val="5097"/>
              </a:lnSpc>
            </a:pPr>
            <a:r>
              <a:rPr b="1" lang="en-US" sz="364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"/>
              </a:rPr>
              <a:t>OBJECTIVE:</a:t>
            </a:r>
            <a:endParaRPr b="0" lang="en-US" sz="3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3"/>
          <p:cNvSpPr/>
          <p:nvPr/>
        </p:nvSpPr>
        <p:spPr>
          <a:xfrm>
            <a:off x="914400" y="4941720"/>
            <a:ext cx="37580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93120" defTabSz="914400">
              <a:lnSpc>
                <a:spcPts val="5097"/>
              </a:lnSpc>
            </a:pPr>
            <a:r>
              <a:rPr b="1" lang="en-US" sz="364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"/>
              </a:rPr>
              <a:t>IMPORTANCE:</a:t>
            </a:r>
            <a:endParaRPr b="0" lang="en-US" sz="3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19"/>
          <p:cNvSpPr/>
          <p:nvPr/>
        </p:nvSpPr>
        <p:spPr>
          <a:xfrm>
            <a:off x="4904280" y="4963320"/>
            <a:ext cx="12026160" cy="34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This analysis helps financial institutions: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Monitor and improve their loan portfolios.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Identify trends and patterns in loan applications, disbursements, and repayments.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algn="just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Assess the financial health of borrowers and make data-driven decisions.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2"/>
          <p:cNvSpPr/>
          <p:nvPr/>
        </p:nvSpPr>
        <p:spPr>
          <a:xfrm>
            <a:off x="4572000" y="733320"/>
            <a:ext cx="853668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469"/>
              </a:lnSpc>
            </a:pPr>
            <a:r>
              <a:rPr b="1" lang="en-US" sz="7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OVERVIEW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9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00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03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49484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5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06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8" name="TextBox 15"/>
          <p:cNvSpPr/>
          <p:nvPr/>
        </p:nvSpPr>
        <p:spPr>
          <a:xfrm>
            <a:off x="1568880" y="2718360"/>
            <a:ext cx="521244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N" sz="48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Scope of Analysis: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349;p35"/>
          <p:cNvSpPr/>
          <p:nvPr/>
        </p:nvSpPr>
        <p:spPr>
          <a:xfrm>
            <a:off x="1671480" y="3566880"/>
            <a:ext cx="14883120" cy="37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91440" anchor="t">
            <a:noAutofit/>
          </a:bodyPr>
          <a:p>
            <a:pPr marL="343080" indent="-343080" algn="just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Loan Applications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Tracking the total number of loan applications received over time.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Funded Amounts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Assessing the total amount of funds disbursed as loans.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Repayment Patterns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Evaluating the total amount received from borrowers and analyzing repayment behaviors.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Key Performance Indicators (KPIs)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Monitoring critical metrics such as average interest rate and average debt-to-income ratio (DTI).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Loan Status Analysis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Differentiating between good loans (fully paid and current) and bad loans (charged off) to understand their respective metrics.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11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13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14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49484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16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17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1556640" y="4690440"/>
            <a:ext cx="525744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Tools and Technologies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568880" y="5635440"/>
            <a:ext cx="1481364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Data Storage and Management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MySQL for data storage and derived columns.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Data Analysis and Visualization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Power BI for creating interactive dashboards and visualizations.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Programming and Scripting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Python for data preprocessing.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" name="TextBox 3"/>
          <p:cNvSpPr/>
          <p:nvPr/>
        </p:nvSpPr>
        <p:spPr>
          <a:xfrm>
            <a:off x="1588680" y="2087640"/>
            <a:ext cx="1450872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The dataset used for this analysis is a subset of Lending Club data, obtained from Hugging Face. This dataset provides comprehensive information on loan applications, funded amounts, borrower details, and repayment statuses.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Source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: </a:t>
            </a:r>
            <a:r>
              <a:rPr b="0" lang="en-US" sz="3200" strike="noStrike" u="sng">
                <a:solidFill>
                  <a:schemeClr val="dk1"/>
                </a:solidFill>
                <a:effectLst/>
                <a:uFillTx/>
                <a:latin typeface="Times New Roman"/>
                <a:hlinkClick r:id="rId1"/>
              </a:rPr>
              <a:t>Lending Club Dataset on Hugging Face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1588680" y="1227240"/>
            <a:ext cx="73911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N" sz="40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Data Source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24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26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27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49484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29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30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3727440" y="2016720"/>
            <a:ext cx="102103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r>
              <a:rPr b="1" lang="en-IN" sz="6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Key Questions Answered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2057400" y="3467160"/>
            <a:ext cx="1355040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How many loan applications were received and funded during the specified period?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What are the trends and patterns in loan applications and disbursements over time?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How do different borrower characteristics affect loan performance?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What is the overall health of the loan portfolio in terms of average interest rates and DTI ratios?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"/>
          <p:cNvSpPr/>
          <p:nvPr/>
        </p:nvSpPr>
        <p:spPr>
          <a:xfrm>
            <a:off x="3782160" y="369360"/>
            <a:ext cx="10722960" cy="137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469"/>
              </a:lnSpc>
            </a:pPr>
            <a:r>
              <a:rPr b="1" lang="en-US" sz="8190" strike="noStrike" u="none">
                <a:solidFill>
                  <a:srgbClr val="000000"/>
                </a:solidFill>
                <a:effectLst/>
                <a:uFillTx/>
                <a:latin typeface="Century Gothic Paneuropean Bold"/>
                <a:ea typeface="Century Gothic Paneuropean Bold"/>
              </a:rPr>
              <a:t>Meet The Borrowers</a:t>
            </a:r>
            <a:endParaRPr b="0" lang="en-US" sz="8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5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36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38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39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41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42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144" name="Picture 15" descr=""/>
          <p:cNvPicPr/>
          <p:nvPr/>
        </p:nvPicPr>
        <p:blipFill>
          <a:blip r:embed="rId1"/>
          <a:stretch/>
        </p:blipFill>
        <p:spPr>
          <a:xfrm>
            <a:off x="1143000" y="2503800"/>
            <a:ext cx="4651560" cy="3101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</p:pic>
      <p:pic>
        <p:nvPicPr>
          <p:cNvPr id="145" name="Picture 16" descr=""/>
          <p:cNvPicPr/>
          <p:nvPr/>
        </p:nvPicPr>
        <p:blipFill>
          <a:blip r:embed="rId2"/>
          <a:stretch/>
        </p:blipFill>
        <p:spPr>
          <a:xfrm>
            <a:off x="6279120" y="2166840"/>
            <a:ext cx="5520240" cy="36799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</a:ln>
        </p:spPr>
      </p:pic>
      <p:sp>
        <p:nvSpPr>
          <p:cNvPr id="146" name="Rectangle: Rounded Corners 17"/>
          <p:cNvSpPr/>
          <p:nvPr/>
        </p:nvSpPr>
        <p:spPr>
          <a:xfrm>
            <a:off x="8381880" y="2517480"/>
            <a:ext cx="2895120" cy="18046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223852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3"/>
          <a:stretch/>
        </p:blipFill>
        <p:spPr>
          <a:xfrm>
            <a:off x="11751840" y="2118240"/>
            <a:ext cx="6023520" cy="401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"/>
          <p:cNvSpPr/>
          <p:nvPr/>
        </p:nvSpPr>
        <p:spPr>
          <a:xfrm>
            <a:off x="4114800" y="511920"/>
            <a:ext cx="853668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469"/>
              </a:lnSpc>
            </a:pPr>
            <a:r>
              <a:rPr b="1" lang="en-US" sz="7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Key Takeaways</a:t>
            </a:r>
            <a:endParaRPr b="0" lang="en-US" sz="7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9" name="Group 5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50" name="Freeform 6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" name="TextBox 7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52" name="Group 8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53" name="Freeform 9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TextBox 10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55" name="Group 13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56" name="Freeform 14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" name="TextBox 15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</a:endParaRPr>
            </a:p>
          </p:txBody>
        </p:sp>
      </p:grpSp>
      <p:sp>
        <p:nvSpPr>
          <p:cNvPr id="158" name="Rectangle 8"/>
          <p:cNvSpPr/>
          <p:nvPr/>
        </p:nvSpPr>
        <p:spPr>
          <a:xfrm>
            <a:off x="2562840" y="2324160"/>
            <a:ext cx="8532720" cy="61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Loan applications up to 38.6K (+6.9%)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Funded amount: $435.8M (+13%)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Collections: $473.1M (+15.8%)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Interest rate dropped to 12.0%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Average DTI improved to 13.3%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86% good loans, 14% bad loans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Bad loans recovered only 57%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Applications rising month by month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Most loans from Eastern/Southeastern US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Borrowers: long-tenure &amp; mostly renters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Top purpose: Debt consolidation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2"/>
          <p:cNvSpPr/>
          <p:nvPr/>
        </p:nvSpPr>
        <p:spPr>
          <a:xfrm>
            <a:off x="2362320" y="383040"/>
            <a:ext cx="13563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642"/>
              </a:lnSpc>
            </a:pPr>
            <a:r>
              <a:rPr b="1" lang="en-US" sz="60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Century Gothic Paneuropean Bold"/>
              </a:rPr>
              <a:t>Action Items to Create Business Impact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0" name="Group 3"/>
          <p:cNvGrpSpPr/>
          <p:nvPr/>
        </p:nvGrpSpPr>
        <p:grpSpPr>
          <a:xfrm>
            <a:off x="16719120" y="-1134360"/>
            <a:ext cx="1080360" cy="3101040"/>
            <a:chOff x="16719120" y="-1134360"/>
            <a:chExt cx="1080360" cy="3101040"/>
          </a:xfrm>
        </p:grpSpPr>
        <p:sp>
          <p:nvSpPr>
            <p:cNvPr id="161" name="Freeform 4"/>
            <p:cNvSpPr/>
            <p:nvPr/>
          </p:nvSpPr>
          <p:spPr>
            <a:xfrm>
              <a:off x="167191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" name="TextBox 5"/>
            <p:cNvSpPr/>
            <p:nvPr/>
          </p:nvSpPr>
          <p:spPr>
            <a:xfrm>
              <a:off x="167191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63" name="Group 6"/>
          <p:cNvGrpSpPr/>
          <p:nvPr/>
        </p:nvGrpSpPr>
        <p:grpSpPr>
          <a:xfrm>
            <a:off x="-529200" y="9659160"/>
            <a:ext cx="19346400" cy="966240"/>
            <a:chOff x="-529200" y="9659160"/>
            <a:chExt cx="19346400" cy="966240"/>
          </a:xfrm>
        </p:grpSpPr>
        <p:sp>
          <p:nvSpPr>
            <p:cNvPr id="164" name="Freeform 7"/>
            <p:cNvSpPr/>
            <p:nvPr/>
          </p:nvSpPr>
          <p:spPr>
            <a:xfrm>
              <a:off x="-529200" y="9803880"/>
              <a:ext cx="19346400" cy="821520"/>
            </a:xfrm>
            <a:custGeom>
              <a:avLst/>
              <a:gdLst>
                <a:gd name="textAreaLeft" fmla="*/ 0 w 19346400"/>
                <a:gd name="textAreaRight" fmla="*/ 19346760 w 19346400"/>
                <a:gd name="textAreaTop" fmla="*/ 0 h 821520"/>
                <a:gd name="textAreaBottom" fmla="*/ 821880 h 821520"/>
              </a:gdLst>
              <a:ahLst/>
              <a:cxnLst/>
              <a:rect l="textAreaLeft" t="textAreaTop" r="textAreaRight" b="textAreaBottom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cap="rnd" w="857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" name="TextBox 8"/>
            <p:cNvSpPr/>
            <p:nvPr/>
          </p:nvSpPr>
          <p:spPr>
            <a:xfrm>
              <a:off x="-529200" y="9659160"/>
              <a:ext cx="19346400" cy="9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66" name="Group 11"/>
          <p:cNvGrpSpPr/>
          <p:nvPr/>
        </p:nvGrpSpPr>
        <p:grpSpPr>
          <a:xfrm>
            <a:off x="488520" y="-1134360"/>
            <a:ext cx="1080360" cy="3101040"/>
            <a:chOff x="488520" y="-1134360"/>
            <a:chExt cx="1080360" cy="3101040"/>
          </a:xfrm>
        </p:grpSpPr>
        <p:sp>
          <p:nvSpPr>
            <p:cNvPr id="167" name="Freeform 12"/>
            <p:cNvSpPr/>
            <p:nvPr/>
          </p:nvSpPr>
          <p:spPr>
            <a:xfrm>
              <a:off x="488520" y="-989640"/>
              <a:ext cx="1080360" cy="2956320"/>
            </a:xfrm>
            <a:custGeom>
              <a:avLst/>
              <a:gdLst>
                <a:gd name="textAreaLeft" fmla="*/ 0 w 1080360"/>
                <a:gd name="textAreaRight" fmla="*/ 1080720 w 1080360"/>
                <a:gd name="textAreaTop" fmla="*/ 0 h 2956320"/>
                <a:gd name="textAreaBottom" fmla="*/ 2956680 h 2956320"/>
              </a:gdLst>
              <a:ahLst/>
              <a:cxnLst/>
              <a:rect l="textAreaLeft" t="textAreaTop" r="textAreaRight" b="textAreaBottom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" name="TextBox 13"/>
            <p:cNvSpPr/>
            <p:nvPr/>
          </p:nvSpPr>
          <p:spPr>
            <a:xfrm>
              <a:off x="488520" y="-1134360"/>
              <a:ext cx="1080360" cy="31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69" name="Rectangle 1"/>
          <p:cNvSpPr/>
          <p:nvPr/>
        </p:nvSpPr>
        <p:spPr>
          <a:xfrm>
            <a:off x="1945080" y="3162240"/>
            <a:ext cx="14397840" cy="28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Forecast loan surges using predictive models for better resource planning.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Apply risk-based pricing to offer better rates to low-risk borrowers.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Use ML models to detect early default risks and act preemptively.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Analyze regional markets to target underserved areas.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algn="just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Times New Roman"/>
              </a:rPr>
              <a:t>Create tailored loan products based on feedback and trends.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Application>LibreOffice/25.2.3.2$Windows_X86_64 LibreOffice_project/bbb074479178df812d175f709636b368952c2ce3</Application>
  <AppVersion>15.0000</AppVersion>
  <Words>576</Words>
  <Paragraphs>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Lenovo</dc:creator>
  <dc:description/>
  <dc:identifier>DAGvN6Uco90</dc:identifier>
  <dc:language>en-US</dc:language>
  <cp:lastModifiedBy/>
  <dcterms:modified xsi:type="dcterms:W3CDTF">2025-08-06T04:27:10Z</dcterms:modified>
  <cp:revision>21</cp:revision>
  <dc:subject/>
  <dc:title>Black Yellow Modern Minimalist Elegant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14</vt:i4>
  </property>
</Properties>
</file>